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handoutMasterIdLst>
    <p:handoutMasterId r:id="rId23"/>
  </p:handoutMasterIdLst>
  <p:sldIdLst>
    <p:sldId id="256" r:id="rId2"/>
    <p:sldId id="257" r:id="rId3"/>
    <p:sldId id="259" r:id="rId4"/>
    <p:sldId id="261" r:id="rId5"/>
    <p:sldId id="263" r:id="rId6"/>
    <p:sldId id="262" r:id="rId7"/>
    <p:sldId id="260" r:id="rId8"/>
    <p:sldId id="278" r:id="rId9"/>
    <p:sldId id="264" r:id="rId10"/>
    <p:sldId id="265" r:id="rId11"/>
    <p:sldId id="27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4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150A7-36CE-400E-A0B5-8C0638CA618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52965-7DED-4451-92D2-36E4925B1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18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12291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292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12293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/>
                <a:ahLst/>
                <a:cxnLst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32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294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12295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96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97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98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99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00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01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02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03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04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05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06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07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08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09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10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11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12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13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14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15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16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17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18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19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20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21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22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23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24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25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26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27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28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29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30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31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32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33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34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35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36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37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38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39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0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1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2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3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4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5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6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7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8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9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50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351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12352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53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54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55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56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57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58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59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60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61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62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363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364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65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66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67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68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69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0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1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2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3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4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5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6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7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8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12379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</p:spPr>
        </p:pic>
      </p:grpSp>
      <p:sp>
        <p:nvSpPr>
          <p:cNvPr id="12380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81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382" name="Rectangle 94"/>
          <p:cNvSpPr>
            <a:spLocks noGrp="1" noChangeArrowheads="1"/>
          </p:cNvSpPr>
          <p:nvPr>
            <p:ph type="dt" sz="half" idx="2"/>
          </p:nvPr>
        </p:nvSpPr>
        <p:spPr>
          <a:xfrm>
            <a:off x="533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383" name="Rectangle 95"/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384" name="Rectangle 9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756171E-D6C6-40B6-BC57-B8F9BA2E5C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2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80" grpId="0"/>
      <p:bldP spid="12381" grpId="0" build="p" bldLvl="5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38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238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238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4BB3C-C6C1-4506-8D77-DCB41A6433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C7931-5F84-4B33-A86D-0BEEE8B9A5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147888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281488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928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928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928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DB75278-A3DA-4572-BCDB-4991A92011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928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928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928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51B2139-1095-4781-85B2-D9D5D87C8C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928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928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928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1DC8C2A-774A-4D38-8EDC-188B3D230A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281488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928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928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928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272ED52-5A91-455A-859A-68E08137BC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147888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147888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281488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281488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928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928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928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BA95249-BDF9-4A45-9273-7D8392C7DA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3A492-1F64-443D-99BC-179C51F0CF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0EFD4-E26E-4F64-9AF0-013CA8F08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BBF3F-B834-436D-9673-1EA211D058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5B79D-F96E-4433-9E33-01390ED7AD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09864-3A2F-4BC9-BF60-5F17626EEC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7CF47-3833-44A1-8339-3F72B5559A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C3C61-B534-49F2-9F2B-9BEB079747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D7F03-E4A8-4A9D-99A6-1AD81FD23C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92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928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92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fld id="{11199A79-889E-49DF-A36B-654711D3830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1271" name="Group 7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127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1273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274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1275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76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7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8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9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80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81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82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83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84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85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86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87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88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89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0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1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2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3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4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5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6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7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8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9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0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1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2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3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4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5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6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7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8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9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0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1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2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3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4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5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6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7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8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9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20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21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22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23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24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25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26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27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28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29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0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1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332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1333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4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5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6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7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8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9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40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41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42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43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44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45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46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47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48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49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50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51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52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53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54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55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56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57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58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59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60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61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62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63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64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65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66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67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68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69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0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1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2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3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4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375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1376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77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78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79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80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81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82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83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84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85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86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87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88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89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90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91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92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93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94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95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96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39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139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9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0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0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0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0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0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0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0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0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0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0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1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1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1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1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1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1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1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1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1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1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2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2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2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11423" name="Picture 159" descr="earth"/>
            <p:cNvPicPr>
              <a:picLocks noChangeAspect="1" noChangeArrowheads="1"/>
            </p:cNvPicPr>
            <p:nvPr userDrawn="1"/>
          </p:nvPicPr>
          <p:blipFill>
            <a:blip r:embed="rId18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 bldLvl="5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9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20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8.png"/><Relationship Id="rId4" Type="http://schemas.openxmlformats.org/officeDocument/2006/relationships/image" Target="../media/image17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The Earth’s Interior </a:t>
            </a:r>
            <a:br>
              <a:rPr lang="en-US" dirty="0"/>
            </a:br>
            <a:r>
              <a:rPr lang="en-US" dirty="0"/>
              <a:t>&amp; Plate Tectonics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572000"/>
            <a:ext cx="7315200" cy="1295400"/>
          </a:xfrm>
        </p:spPr>
        <p:txBody>
          <a:bodyPr/>
          <a:lstStyle/>
          <a:p>
            <a:r>
              <a:rPr lang="en-US" dirty="0" smtClean="0"/>
              <a:t>Geology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Origins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066800"/>
            <a:ext cx="4114800" cy="5791200"/>
          </a:xfrm>
        </p:spPr>
        <p:txBody>
          <a:bodyPr/>
          <a:lstStyle/>
          <a:p>
            <a:r>
              <a:rPr lang="en-US"/>
              <a:t>Alfred Wegner proposed Continental Drift when he noticed that the continents fit together like jigsaw pieces.</a:t>
            </a:r>
          </a:p>
          <a:p>
            <a:r>
              <a:rPr lang="en-US"/>
              <a:t>Later, with more evidence, this became the theory of Plate Tectonics</a:t>
            </a:r>
          </a:p>
        </p:txBody>
      </p:sp>
      <p:pic>
        <p:nvPicPr>
          <p:cNvPr id="30726" name="Picture 6" descr="pange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2133600"/>
            <a:ext cx="4495800" cy="434340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Evidence for Plate Tectonics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752600"/>
            <a:ext cx="4648200" cy="4876800"/>
          </a:xfrm>
        </p:spPr>
        <p:txBody>
          <a:bodyPr/>
          <a:lstStyle/>
          <a:p>
            <a:r>
              <a:rPr lang="en-US" sz="3000" dirty="0"/>
              <a:t>The evidence Wegner used for his original theory</a:t>
            </a:r>
          </a:p>
          <a:p>
            <a:pPr lvl="1"/>
            <a:r>
              <a:rPr lang="en-US" dirty="0"/>
              <a:t>Continents fit together</a:t>
            </a:r>
          </a:p>
          <a:p>
            <a:pPr lvl="1"/>
            <a:r>
              <a:rPr lang="en-US" dirty="0"/>
              <a:t>Matching Rocks &amp; </a:t>
            </a:r>
            <a:r>
              <a:rPr lang="en-US" dirty="0" smtClean="0"/>
              <a:t>Fossils</a:t>
            </a:r>
          </a:p>
          <a:p>
            <a:pPr lvl="1"/>
            <a:r>
              <a:rPr lang="en-US" dirty="0" smtClean="0"/>
              <a:t>Paleomagnetism</a:t>
            </a:r>
            <a:r>
              <a:rPr lang="en-US" dirty="0"/>
              <a:t>: Study of the changes in Earth’s Magnetic Field</a:t>
            </a:r>
          </a:p>
        </p:txBody>
      </p:sp>
      <p:pic>
        <p:nvPicPr>
          <p:cNvPr id="55304" name="Picture 8" descr="Continentaldrift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2133600"/>
            <a:ext cx="4419600" cy="419100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Evidence for the theory </a:t>
            </a:r>
            <a:r>
              <a:rPr lang="en-US" sz="4000"/>
              <a:t>(cont…)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828800"/>
            <a:ext cx="4267200" cy="4876800"/>
          </a:xfrm>
        </p:spPr>
        <p:txBody>
          <a:bodyPr/>
          <a:lstStyle/>
          <a:p>
            <a:r>
              <a:rPr lang="en-US" sz="3000"/>
              <a:t>The edges of these plates (called </a:t>
            </a:r>
            <a:r>
              <a:rPr lang="en-US" sz="3000" i="1"/>
              <a:t>Plate Boundaries</a:t>
            </a:r>
            <a:r>
              <a:rPr lang="en-US" sz="3000"/>
              <a:t>), where they move against each other, are sites of intense geologic activity, such as earthquakes, volcanoes, and mountain building.</a:t>
            </a:r>
            <a:r>
              <a:rPr lang="en-US" sz="2800"/>
              <a:t> </a:t>
            </a:r>
          </a:p>
        </p:txBody>
      </p:sp>
      <p:pic>
        <p:nvPicPr>
          <p:cNvPr id="32775" name="Picture 7" descr="200309-ch-120103_lar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91000" y="2057400"/>
            <a:ext cx="4724400" cy="457200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Plate Boundaries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0" y="1752600"/>
            <a:ext cx="3505200" cy="5105400"/>
          </a:xfrm>
        </p:spPr>
        <p:txBody>
          <a:bodyPr/>
          <a:lstStyle/>
          <a:p>
            <a:pPr marL="533400" indent="-533400">
              <a:buFont typeface="Arial" charset="0"/>
              <a:buAutoNum type="alphaUcPeriod"/>
            </a:pPr>
            <a:r>
              <a:rPr lang="en-US" dirty="0">
                <a:latin typeface="Times New Roman" pitchFamily="18" charset="0"/>
              </a:rPr>
              <a:t>Divergent plate boundaries </a:t>
            </a:r>
            <a:endParaRPr lang="en-US" dirty="0" smtClean="0">
              <a:latin typeface="Times New Roman" pitchFamily="18" charset="0"/>
            </a:endParaRPr>
          </a:p>
          <a:p>
            <a:pPr marL="400050" lvl="1" indent="0">
              <a:buNone/>
            </a:pP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  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</a:rPr>
              <a:t>* NEW crust is created</a:t>
            </a:r>
            <a:endParaRPr lang="en-US" dirty="0">
              <a:latin typeface="Times New Roman" pitchFamily="18" charset="0"/>
            </a:endParaRPr>
          </a:p>
          <a:p>
            <a:pPr marL="533400" indent="-533400">
              <a:buFont typeface="Arial" charset="0"/>
              <a:buAutoNum type="alphaUcPeriod"/>
            </a:pPr>
            <a:r>
              <a:rPr lang="en-US" dirty="0">
                <a:latin typeface="Times New Roman" pitchFamily="18" charset="0"/>
              </a:rPr>
              <a:t>Convergent plate boundaries </a:t>
            </a:r>
            <a:endParaRPr lang="en-US" dirty="0" smtClean="0">
              <a:latin typeface="Times New Roman" pitchFamily="18" charset="0"/>
            </a:endParaRPr>
          </a:p>
          <a:p>
            <a:pPr marL="400050" lvl="1" indent="0">
              <a:buNone/>
            </a:pP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  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</a:rPr>
              <a:t>* OLD crust is destroyed</a:t>
            </a:r>
            <a:endParaRPr lang="en-US" dirty="0">
              <a:latin typeface="Times New Roman" pitchFamily="18" charset="0"/>
            </a:endParaRPr>
          </a:p>
          <a:p>
            <a:pPr marL="533400" indent="-533400">
              <a:buFont typeface="Arial" charset="0"/>
              <a:buAutoNum type="alphaUcPeriod"/>
            </a:pPr>
            <a:r>
              <a:rPr lang="en-US" dirty="0">
                <a:latin typeface="Times New Roman" pitchFamily="18" charset="0"/>
              </a:rPr>
              <a:t>Transform fault boundaries</a:t>
            </a:r>
            <a:r>
              <a:rPr lang="en-US" sz="2400" dirty="0"/>
              <a:t> </a:t>
            </a:r>
            <a:endParaRPr lang="en-US" sz="2400" dirty="0" smtClean="0"/>
          </a:p>
          <a:p>
            <a:pPr marL="40005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1600" dirty="0" smtClean="0">
                <a:solidFill>
                  <a:srgbClr val="00B050"/>
                </a:solidFill>
              </a:rPr>
              <a:t>* Existing crust remains</a:t>
            </a:r>
            <a:endParaRPr lang="en-US" sz="2000" dirty="0"/>
          </a:p>
        </p:txBody>
      </p:sp>
      <p:pic>
        <p:nvPicPr>
          <p:cNvPr id="36868" name="Picture 4" descr="Plate Boundrie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4000" y="1905000"/>
            <a:ext cx="4013200" cy="480060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68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8516937" cy="1143000"/>
          </a:xfrm>
        </p:spPr>
        <p:txBody>
          <a:bodyPr/>
          <a:lstStyle/>
          <a:p>
            <a:r>
              <a:rPr lang="en-US" sz="4000"/>
              <a:t>Divergent Plate Boundaries</a:t>
            </a:r>
            <a:br>
              <a:rPr lang="en-US" sz="4000"/>
            </a:br>
            <a:r>
              <a:rPr lang="en-US" sz="4000"/>
              <a:t>(constructive margins)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147888"/>
            <a:ext cx="3962400" cy="4481512"/>
          </a:xfrm>
        </p:spPr>
        <p:txBody>
          <a:bodyPr/>
          <a:lstStyle/>
          <a:p>
            <a:r>
              <a:rPr lang="en-US"/>
              <a:t>Two plates move apart </a:t>
            </a:r>
          </a:p>
          <a:p>
            <a:r>
              <a:rPr lang="en-US"/>
              <a:t>Mantle material upwells to create new seafloor </a:t>
            </a:r>
          </a:p>
          <a:p>
            <a:r>
              <a:rPr lang="en-US"/>
              <a:t>Continental rifts form at spreading centers within a continent</a:t>
            </a:r>
          </a:p>
        </p:txBody>
      </p:sp>
      <p:pic>
        <p:nvPicPr>
          <p:cNvPr id="38916" name="Picture 4" descr="Divergent Plat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38600" y="2465388"/>
            <a:ext cx="4876800" cy="2903537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89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 bldLvl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381000" y="930275"/>
            <a:ext cx="8382000" cy="822325"/>
          </a:xfrm>
        </p:spPr>
        <p:txBody>
          <a:bodyPr/>
          <a:lstStyle/>
          <a:p>
            <a:r>
              <a:rPr lang="en-US"/>
              <a:t>Divergent Plate Boundaries </a:t>
            </a:r>
            <a:r>
              <a:rPr lang="en-US" sz="3600"/>
              <a:t>(cont…)</a:t>
            </a:r>
          </a:p>
        </p:txBody>
      </p:sp>
      <p:pic>
        <p:nvPicPr>
          <p:cNvPr id="39945" name="Picture 9" descr="divergeplates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1752600"/>
            <a:ext cx="4648200" cy="1508125"/>
          </a:xfrm>
          <a:noFill/>
          <a:ln/>
        </p:spPr>
      </p:pic>
      <p:pic>
        <p:nvPicPr>
          <p:cNvPr id="39946" name="Picture 10" descr="diverge_plates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86200" y="2554288"/>
            <a:ext cx="4648200" cy="1709737"/>
          </a:xfrm>
          <a:noFill/>
          <a:ln/>
        </p:spPr>
      </p:pic>
      <p:pic>
        <p:nvPicPr>
          <p:cNvPr id="39951" name="Picture 15" descr="widening_ocean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4046538"/>
            <a:ext cx="4648200" cy="1389062"/>
          </a:xfrm>
          <a:noFill/>
          <a:ln/>
        </p:spPr>
      </p:pic>
      <p:pic>
        <p:nvPicPr>
          <p:cNvPr id="39952" name="Picture 16" descr="diverge4_animated_sequence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733800" y="5011738"/>
            <a:ext cx="5105400" cy="1627187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8593137" cy="1143000"/>
          </a:xfrm>
        </p:spPr>
        <p:txBody>
          <a:bodyPr/>
          <a:lstStyle/>
          <a:p>
            <a:r>
              <a:rPr lang="en-US" sz="4000"/>
              <a:t>Convergent plate boundaries (destructive margins)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147888"/>
            <a:ext cx="3962400" cy="4481512"/>
          </a:xfrm>
        </p:spPr>
        <p:txBody>
          <a:bodyPr/>
          <a:lstStyle/>
          <a:p>
            <a:r>
              <a:rPr lang="en-US" sz="3000" dirty="0"/>
              <a:t>Plates collide, an ocean trench forms and lithosphere is </a:t>
            </a:r>
            <a:r>
              <a:rPr lang="en-US" sz="3000" dirty="0" err="1"/>
              <a:t>subducted</a:t>
            </a:r>
            <a:r>
              <a:rPr lang="en-US" sz="3000" dirty="0"/>
              <a:t> into the mantle </a:t>
            </a:r>
          </a:p>
          <a:p>
            <a:r>
              <a:rPr lang="en-US" sz="3000" dirty="0"/>
              <a:t>There are three types of Convergent Plate </a:t>
            </a:r>
            <a:r>
              <a:rPr lang="en-US" sz="3000" dirty="0" smtClean="0"/>
              <a:t>Boundaries</a:t>
            </a:r>
            <a:endParaRPr lang="en-US" sz="3000" dirty="0"/>
          </a:p>
          <a:p>
            <a:pPr>
              <a:buFontTx/>
              <a:buNone/>
            </a:pPr>
            <a:endParaRPr lang="en-US" sz="3000" dirty="0"/>
          </a:p>
        </p:txBody>
      </p:sp>
      <p:pic>
        <p:nvPicPr>
          <p:cNvPr id="43012" name="Picture 4" descr="Convergent Plat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56075" y="2324100"/>
            <a:ext cx="4759325" cy="3741738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30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Oceanic-continental convergence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2057400"/>
            <a:ext cx="42672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Denser oceanic slab sinks into the asthenosphere</a:t>
            </a:r>
          </a:p>
          <a:p>
            <a:pPr>
              <a:lnSpc>
                <a:spcPct val="90000"/>
              </a:lnSpc>
            </a:pPr>
            <a:r>
              <a:rPr lang="en-US" sz="2800"/>
              <a:t>Pockets of magma develop and rise</a:t>
            </a:r>
          </a:p>
          <a:p>
            <a:pPr>
              <a:lnSpc>
                <a:spcPct val="90000"/>
              </a:lnSpc>
            </a:pPr>
            <a:r>
              <a:rPr lang="en-US" sz="2800"/>
              <a:t>Continental volcanic arcs form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e.g., Andes Mountain Range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e.g., Cascades Mountain Range</a:t>
            </a:r>
          </a:p>
        </p:txBody>
      </p:sp>
      <p:pic>
        <p:nvPicPr>
          <p:cNvPr id="45060" name="Picture 4" descr="ocean-Continental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62400" y="1981200"/>
            <a:ext cx="4956175" cy="3681413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50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 bldLvl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8364537" cy="898525"/>
          </a:xfrm>
        </p:spPr>
        <p:txBody>
          <a:bodyPr/>
          <a:lstStyle/>
          <a:p>
            <a:r>
              <a:rPr lang="en-US"/>
              <a:t>Oceanic-oceanic convergence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00200"/>
            <a:ext cx="4572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/>
              <a:t>Two oceanic slabs converge and one descends beneath the other</a:t>
            </a:r>
          </a:p>
          <a:p>
            <a:pPr>
              <a:lnSpc>
                <a:spcPct val="90000"/>
              </a:lnSpc>
            </a:pPr>
            <a:r>
              <a:rPr lang="en-US" sz="3000"/>
              <a:t>Often forms volcanoes on the ocean floor</a:t>
            </a:r>
          </a:p>
          <a:p>
            <a:pPr>
              <a:lnSpc>
                <a:spcPct val="90000"/>
              </a:lnSpc>
            </a:pPr>
            <a:r>
              <a:rPr lang="en-US" sz="3000"/>
              <a:t>Volcanic island arcs forms as volcanoes emerge from the sea</a:t>
            </a:r>
          </a:p>
          <a:p>
            <a:pPr lvl="1">
              <a:lnSpc>
                <a:spcPct val="90000"/>
              </a:lnSpc>
            </a:pPr>
            <a:r>
              <a:rPr lang="en-US" sz="3000"/>
              <a:t>e.g., Aleutian islands</a:t>
            </a:r>
          </a:p>
          <a:p>
            <a:pPr lvl="1">
              <a:lnSpc>
                <a:spcPct val="90000"/>
              </a:lnSpc>
            </a:pPr>
            <a:r>
              <a:rPr lang="en-US" sz="3000"/>
              <a:t>e.g., Mariana islands</a:t>
            </a:r>
          </a:p>
        </p:txBody>
      </p:sp>
      <p:pic>
        <p:nvPicPr>
          <p:cNvPr id="46084" name="Picture 4" descr="oceanic-oceanic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2133600"/>
            <a:ext cx="4495800" cy="3565525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60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 bldLvl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Continental-continental convergence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72400" cy="1987550"/>
          </a:xfrm>
        </p:spPr>
        <p:txBody>
          <a:bodyPr/>
          <a:lstStyle/>
          <a:p>
            <a:r>
              <a:rPr lang="en-US" sz="2800"/>
              <a:t>When subducting plates contain continental material, two continents collide</a:t>
            </a:r>
          </a:p>
          <a:p>
            <a:r>
              <a:rPr lang="en-US" sz="2800"/>
              <a:t>Can produce new mountain ranges such as the Himalayas</a:t>
            </a:r>
          </a:p>
        </p:txBody>
      </p:sp>
      <p:pic>
        <p:nvPicPr>
          <p:cNvPr id="48132" name="Picture 4" descr="continental-continenta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3925888"/>
            <a:ext cx="6858000" cy="2809875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81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7772400" cy="822325"/>
          </a:xfrm>
        </p:spPr>
        <p:txBody>
          <a:bodyPr/>
          <a:lstStyle/>
          <a:p>
            <a:r>
              <a:rPr lang="en-US"/>
              <a:t>The Earth’s Interior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828800"/>
            <a:ext cx="7772400" cy="198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The Earth’s Interior can be broken up into 4 major zones</a:t>
            </a:r>
          </a:p>
          <a:p>
            <a:pPr lvl="1">
              <a:lnSpc>
                <a:spcPct val="80000"/>
              </a:lnSpc>
            </a:pPr>
            <a:r>
              <a:rPr lang="en-US"/>
              <a:t>Crust</a:t>
            </a:r>
          </a:p>
          <a:p>
            <a:pPr lvl="1">
              <a:lnSpc>
                <a:spcPct val="80000"/>
              </a:lnSpc>
            </a:pPr>
            <a:r>
              <a:rPr lang="en-US"/>
              <a:t>Mantle</a:t>
            </a:r>
          </a:p>
          <a:p>
            <a:pPr lvl="1">
              <a:lnSpc>
                <a:spcPct val="80000"/>
              </a:lnSpc>
            </a:pPr>
            <a:r>
              <a:rPr lang="en-US"/>
              <a:t>Outer core</a:t>
            </a:r>
          </a:p>
          <a:p>
            <a:pPr lvl="1">
              <a:lnSpc>
                <a:spcPct val="80000"/>
              </a:lnSpc>
            </a:pPr>
            <a:r>
              <a:rPr lang="en-US"/>
              <a:t>Inner core</a:t>
            </a:r>
          </a:p>
          <a:p>
            <a:pPr>
              <a:lnSpc>
                <a:spcPct val="80000"/>
              </a:lnSpc>
            </a:pPr>
            <a:r>
              <a:rPr lang="en-US"/>
              <a:t>Surrounding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/>
              <a:t> 	the interior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/>
              <a:t>	is the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/>
              <a:t>	Atmosphere</a:t>
            </a:r>
          </a:p>
        </p:txBody>
      </p:sp>
      <p:pic>
        <p:nvPicPr>
          <p:cNvPr id="14341" name="Picture 5" descr="earth_cutb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0" y="2438400"/>
            <a:ext cx="5791200" cy="410210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066800"/>
            <a:ext cx="8686800" cy="1143000"/>
          </a:xfrm>
        </p:spPr>
        <p:txBody>
          <a:bodyPr/>
          <a:lstStyle/>
          <a:p>
            <a:r>
              <a:rPr lang="en-US" sz="3800"/>
              <a:t>Example of a continental-continental Subduction</a:t>
            </a:r>
            <a:br>
              <a:rPr lang="en-US" sz="3800"/>
            </a:br>
            <a:endParaRPr lang="en-US" sz="3800"/>
          </a:p>
        </p:txBody>
      </p:sp>
      <p:pic>
        <p:nvPicPr>
          <p:cNvPr id="49166" name="Picture 14" descr="Himalayas_collision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2895600"/>
            <a:ext cx="4724400" cy="2590800"/>
          </a:xfrm>
          <a:noFill/>
          <a:ln/>
        </p:spPr>
      </p:pic>
      <p:pic>
        <p:nvPicPr>
          <p:cNvPr id="49167" name="Picture 15" descr="India_movi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29200" y="1295400"/>
            <a:ext cx="3886200" cy="533400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Transform Fault boundaries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81200"/>
            <a:ext cx="4343400" cy="4648200"/>
          </a:xfrm>
        </p:spPr>
        <p:txBody>
          <a:bodyPr/>
          <a:lstStyle/>
          <a:p>
            <a:r>
              <a:rPr lang="en-US"/>
              <a:t>Plates slide past one another</a:t>
            </a:r>
          </a:p>
          <a:p>
            <a:pPr lvl="1"/>
            <a:r>
              <a:rPr lang="en-US" sz="3200"/>
              <a:t>No new crust is created</a:t>
            </a:r>
          </a:p>
          <a:p>
            <a:pPr lvl="1"/>
            <a:r>
              <a:rPr lang="en-US" sz="3200"/>
              <a:t>No crust is destroyed</a:t>
            </a:r>
          </a:p>
        </p:txBody>
      </p:sp>
      <p:pic>
        <p:nvPicPr>
          <p:cNvPr id="54276" name="Picture 4" descr="Transform Boundary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95800" y="2293938"/>
            <a:ext cx="4495800" cy="3109912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42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49883"/>
            <a:ext cx="9144000" cy="822325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Crust  </a:t>
            </a:r>
            <a:r>
              <a:rPr lang="en-US" sz="2200" dirty="0" smtClean="0"/>
              <a:t>(mostly silicate-based minerals….Si and O)  “</a:t>
            </a:r>
            <a:r>
              <a:rPr lang="en-US" sz="1800" dirty="0" smtClean="0">
                <a:solidFill>
                  <a:srgbClr val="FF0000"/>
                </a:solidFill>
              </a:rPr>
              <a:t>Earth’s Skin”</a:t>
            </a:r>
            <a:endParaRPr lang="en-US" sz="22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91600" cy="45577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dirty="0"/>
              <a:t>The crust is </a:t>
            </a:r>
            <a:r>
              <a:rPr lang="en-US" sz="3000" dirty="0" smtClean="0"/>
              <a:t>solid and very </a:t>
            </a:r>
            <a:r>
              <a:rPr lang="en-US" sz="3000" b="1" dirty="0"/>
              <a:t>thin</a:t>
            </a:r>
            <a:r>
              <a:rPr lang="en-US" sz="3000" dirty="0"/>
              <a:t> (average 20 km) &amp; </a:t>
            </a:r>
            <a:r>
              <a:rPr lang="en-US" sz="3000" b="1" dirty="0"/>
              <a:t>Broken-up into plates.</a:t>
            </a:r>
          </a:p>
          <a:p>
            <a:pPr>
              <a:lnSpc>
                <a:spcPct val="80000"/>
              </a:lnSpc>
            </a:pPr>
            <a:r>
              <a:rPr lang="en-US" sz="3000" dirty="0"/>
              <a:t>This does not sound very thin but if you were to imagine the Earth as a football, the crust would be about ½</a:t>
            </a:r>
            <a:r>
              <a:rPr lang="en-US" sz="3000" dirty="0" smtClean="0"/>
              <a:t>mm </a:t>
            </a:r>
            <a:r>
              <a:rPr lang="en-US" sz="3000" dirty="0"/>
              <a:t>thick. </a:t>
            </a:r>
          </a:p>
          <a:p>
            <a:pPr>
              <a:lnSpc>
                <a:spcPct val="80000"/>
              </a:lnSpc>
            </a:pPr>
            <a:r>
              <a:rPr lang="en-US" sz="3000" dirty="0"/>
              <a:t>The thinnest parts are under the oceans (</a:t>
            </a:r>
            <a:r>
              <a:rPr lang="en-US" sz="3000" i="1" dirty="0"/>
              <a:t>Oceanic Crust</a:t>
            </a:r>
            <a:r>
              <a:rPr lang="en-US" sz="3000" dirty="0"/>
              <a:t>) and go to a depth of roughly 10 </a:t>
            </a:r>
            <a:r>
              <a:rPr lang="en-US" sz="3000" dirty="0" smtClean="0"/>
              <a:t>km.  </a:t>
            </a:r>
            <a:r>
              <a:rPr lang="en-US" sz="3000" dirty="0"/>
              <a:t>It is more dense than under continents.</a:t>
            </a:r>
          </a:p>
          <a:p>
            <a:pPr>
              <a:lnSpc>
                <a:spcPct val="80000"/>
              </a:lnSpc>
            </a:pPr>
            <a:r>
              <a:rPr lang="en-US" sz="3000" dirty="0"/>
              <a:t>The thickest parts are the continents (</a:t>
            </a:r>
            <a:r>
              <a:rPr lang="en-US" sz="3000" i="1" dirty="0"/>
              <a:t>Continental Crust</a:t>
            </a:r>
            <a:r>
              <a:rPr lang="en-US" sz="3000" dirty="0"/>
              <a:t>) which extend down to 35 </a:t>
            </a:r>
            <a:r>
              <a:rPr lang="en-US" sz="3000" dirty="0" smtClean="0"/>
              <a:t>km </a:t>
            </a:r>
            <a:r>
              <a:rPr lang="en-US" sz="3000" dirty="0"/>
              <a:t>on average. The continental crust in the Himalayas is </a:t>
            </a:r>
            <a:r>
              <a:rPr lang="en-US" sz="3000" dirty="0" smtClean="0"/>
              <a:t>up to </a:t>
            </a:r>
            <a:r>
              <a:rPr lang="en-US" sz="3000" dirty="0"/>
              <a:t>75 </a:t>
            </a:r>
            <a:r>
              <a:rPr lang="en-US" sz="3000" dirty="0" smtClean="0"/>
              <a:t>km deep</a:t>
            </a:r>
            <a:r>
              <a:rPr lang="en-US" sz="3000" dirty="0"/>
              <a:t>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2" y="930275"/>
            <a:ext cx="8440737" cy="746125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Mantle  </a:t>
            </a:r>
            <a:r>
              <a:rPr lang="en-US" sz="2800" dirty="0" smtClean="0"/>
              <a:t>(makes up 82% of Earth’s volume)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4191000" cy="5257800"/>
          </a:xfrm>
        </p:spPr>
        <p:txBody>
          <a:bodyPr/>
          <a:lstStyle/>
          <a:p>
            <a:r>
              <a:rPr lang="en-US" sz="2800" dirty="0"/>
              <a:t>A </a:t>
            </a:r>
            <a:r>
              <a:rPr lang="en-US" sz="2800" dirty="0" smtClean="0"/>
              <a:t>solid rocky </a:t>
            </a:r>
            <a:r>
              <a:rPr lang="en-US" sz="2800" dirty="0"/>
              <a:t>layer located </a:t>
            </a:r>
            <a:r>
              <a:rPr lang="en-US" sz="2800" b="1" dirty="0"/>
              <a:t>below the crust</a:t>
            </a:r>
            <a:r>
              <a:rPr lang="en-US" sz="2800" dirty="0"/>
              <a:t> with a thickness of 2885 kilometers</a:t>
            </a:r>
          </a:p>
          <a:p>
            <a:r>
              <a:rPr lang="en-US" sz="2800" dirty="0"/>
              <a:t>The </a:t>
            </a:r>
            <a:r>
              <a:rPr lang="en-US" sz="2800" b="1" dirty="0"/>
              <a:t>upper part</a:t>
            </a:r>
            <a:r>
              <a:rPr lang="en-US" sz="2800" dirty="0"/>
              <a:t> of the mantle </a:t>
            </a:r>
            <a:r>
              <a:rPr lang="en-US" sz="2800" b="1" dirty="0"/>
              <a:t>together</a:t>
            </a:r>
            <a:r>
              <a:rPr lang="en-US" sz="2800" dirty="0"/>
              <a:t> with the </a:t>
            </a:r>
            <a:r>
              <a:rPr lang="en-US" sz="2800" b="1" dirty="0"/>
              <a:t>crust</a:t>
            </a:r>
            <a:r>
              <a:rPr lang="en-US" sz="2800" dirty="0"/>
              <a:t> is called the </a:t>
            </a:r>
            <a:r>
              <a:rPr lang="en-US" sz="2800" b="1" dirty="0"/>
              <a:t>Lithosphere</a:t>
            </a:r>
            <a:r>
              <a:rPr lang="en-US" sz="2800" dirty="0"/>
              <a:t>.</a:t>
            </a:r>
          </a:p>
        </p:txBody>
      </p:sp>
      <p:pic>
        <p:nvPicPr>
          <p:cNvPr id="21509" name="Picture 5" descr="Interior earth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76738" y="1828800"/>
            <a:ext cx="4532312" cy="457200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7772400" cy="1143000"/>
          </a:xfrm>
        </p:spPr>
        <p:txBody>
          <a:bodyPr/>
          <a:lstStyle/>
          <a:p>
            <a:r>
              <a:rPr lang="en-US" dirty="0"/>
              <a:t>The Mantle </a:t>
            </a:r>
            <a:r>
              <a:rPr lang="en-US" sz="3600" dirty="0"/>
              <a:t>(</a:t>
            </a:r>
            <a:r>
              <a:rPr lang="en-US" sz="3600" dirty="0" err="1"/>
              <a:t>cont</a:t>
            </a:r>
            <a:r>
              <a:rPr lang="en-US" sz="3600" dirty="0"/>
              <a:t>…)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876800"/>
          </a:xfrm>
        </p:spPr>
        <p:txBody>
          <a:bodyPr/>
          <a:lstStyle/>
          <a:p>
            <a:r>
              <a:rPr lang="en-US" sz="2800" dirty="0"/>
              <a:t>The mantle extends about half way to the </a:t>
            </a:r>
            <a:r>
              <a:rPr lang="en-US" sz="2800" dirty="0" smtClean="0"/>
              <a:t>center. </a:t>
            </a:r>
            <a:r>
              <a:rPr lang="en-US" sz="2800" dirty="0"/>
              <a:t>It's made of </a:t>
            </a:r>
            <a:r>
              <a:rPr lang="en-US" sz="2800" b="1" dirty="0"/>
              <a:t>solid rock and behaves like an extremely viscous liquid</a:t>
            </a:r>
            <a:r>
              <a:rPr lang="en-US" sz="2800" dirty="0"/>
              <a:t> - (This is the tricky bit... the </a:t>
            </a:r>
            <a:r>
              <a:rPr lang="en-US" sz="2800" b="1" dirty="0"/>
              <a:t>mantle</a:t>
            </a:r>
            <a:r>
              <a:rPr lang="en-US" sz="2800" dirty="0"/>
              <a:t> is a solid which flows) The </a:t>
            </a:r>
            <a:r>
              <a:rPr lang="en-US" sz="2800" b="1" dirty="0"/>
              <a:t>convection</a:t>
            </a:r>
            <a:r>
              <a:rPr lang="en-US" sz="2800" dirty="0"/>
              <a:t> of heat from the </a:t>
            </a:r>
            <a:r>
              <a:rPr lang="en-US" sz="2800" dirty="0" smtClean="0"/>
              <a:t>center </a:t>
            </a:r>
            <a:r>
              <a:rPr lang="en-US" sz="2800" dirty="0"/>
              <a:t>of the Earth is what ultimately drives the movement of the tectonic plates and cause mountains to rise</a:t>
            </a:r>
            <a:r>
              <a:rPr lang="en-US" sz="2800" dirty="0" smtClean="0"/>
              <a:t>.</a:t>
            </a:r>
            <a:endParaRPr lang="en-US" sz="1600" dirty="0" smtClean="0"/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r>
              <a:rPr lang="en-US" sz="2800" dirty="0" smtClean="0"/>
              <a:t>The heat is from the residual heat of the Earth as it cools AND from the radioactive decay of elements.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Outer Core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0" y="990600"/>
            <a:ext cx="35814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layer about 2270 kilometers thick, which is made of </a:t>
            </a:r>
            <a:r>
              <a:rPr lang="en-US" b="1" dirty="0"/>
              <a:t>molten (liquid) iron &amp; nickel.</a:t>
            </a:r>
          </a:p>
          <a:p>
            <a:pPr>
              <a:lnSpc>
                <a:spcPct val="90000"/>
              </a:lnSpc>
            </a:pPr>
            <a:r>
              <a:rPr lang="en-US" dirty="0"/>
              <a:t>The movement of this liquid core is responsible for the Earth's magnetic field</a:t>
            </a:r>
            <a:r>
              <a:rPr lang="en-US" sz="2800" dirty="0"/>
              <a:t>  </a:t>
            </a:r>
          </a:p>
        </p:txBody>
      </p:sp>
      <p:pic>
        <p:nvPicPr>
          <p:cNvPr id="23557" name="Picture 5" descr="earthcom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905000"/>
            <a:ext cx="5181600" cy="462915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7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7772400" cy="898525"/>
          </a:xfrm>
        </p:spPr>
        <p:txBody>
          <a:bodyPr/>
          <a:lstStyle/>
          <a:p>
            <a:r>
              <a:rPr lang="en-US"/>
              <a:t>The Inner Core</a:t>
            </a: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4191000" cy="5257800"/>
          </a:xfrm>
        </p:spPr>
        <p:txBody>
          <a:bodyPr/>
          <a:lstStyle/>
          <a:p>
            <a:r>
              <a:rPr lang="en-US" sz="2900" dirty="0" smtClean="0"/>
              <a:t>At the very center!</a:t>
            </a:r>
            <a:endParaRPr lang="en-US" sz="2900" dirty="0"/>
          </a:p>
          <a:p>
            <a:r>
              <a:rPr lang="en-US" sz="2900" dirty="0"/>
              <a:t>It is made of </a:t>
            </a:r>
            <a:r>
              <a:rPr lang="en-US" sz="2900" b="1" dirty="0"/>
              <a:t>solid</a:t>
            </a:r>
            <a:r>
              <a:rPr lang="en-US" sz="2900" dirty="0"/>
              <a:t> </a:t>
            </a:r>
            <a:r>
              <a:rPr lang="en-US" sz="2900" b="1" dirty="0"/>
              <a:t>iron and nickel</a:t>
            </a:r>
            <a:r>
              <a:rPr lang="en-US" sz="2900" dirty="0"/>
              <a:t> with a radius of about 1216 km.</a:t>
            </a:r>
          </a:p>
          <a:p>
            <a:r>
              <a:rPr lang="en-US" sz="2900" dirty="0"/>
              <a:t>Temperatures in the core are thought to be in the region of 5000-6000°c and it's solid due to the massive pressure. </a:t>
            </a:r>
          </a:p>
        </p:txBody>
      </p:sp>
      <p:pic>
        <p:nvPicPr>
          <p:cNvPr id="19462" name="Picture 6" descr="earth-layer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91000" y="2209800"/>
            <a:ext cx="4800600" cy="365760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Under Pressure…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Pressure increases significantly with depth.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err="1" smtClean="0"/>
              <a:t>Gigapascals</a:t>
            </a:r>
            <a:r>
              <a:rPr lang="en-US" sz="2000" dirty="0" smtClean="0"/>
              <a:t> (</a:t>
            </a:r>
            <a:r>
              <a:rPr lang="en-US" sz="2000" dirty="0" err="1" smtClean="0"/>
              <a:t>GPa</a:t>
            </a:r>
            <a:r>
              <a:rPr lang="en-US" sz="2000" dirty="0" smtClean="0"/>
              <a:t>) are the metric units used for pressure measurements of this magnitude.</a:t>
            </a:r>
            <a:endParaRPr lang="en-US" sz="2000" dirty="0"/>
          </a:p>
        </p:txBody>
      </p:sp>
      <p:pic>
        <p:nvPicPr>
          <p:cNvPr id="5" name="Content Placeholder 4" descr="http://www.spring8.or.jp/en/news_publications/press_release/2010/100405_fig/fig1.pn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295400"/>
            <a:ext cx="4419600" cy="50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443570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Theory of Plate Tectonics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4724400"/>
            <a:ext cx="8686800" cy="1905000"/>
          </a:xfrm>
        </p:spPr>
        <p:txBody>
          <a:bodyPr/>
          <a:lstStyle/>
          <a:p>
            <a:r>
              <a:rPr lang="en-US"/>
              <a:t>States that Earth's rigid outer shell, called the </a:t>
            </a:r>
            <a:r>
              <a:rPr lang="en-US" b="1"/>
              <a:t>lithosphere</a:t>
            </a:r>
            <a:r>
              <a:rPr lang="en-US"/>
              <a:t>, consists of seven large and numerous smaller segments called </a:t>
            </a:r>
            <a:r>
              <a:rPr lang="en-US" b="1"/>
              <a:t>plates</a:t>
            </a:r>
            <a:r>
              <a:rPr lang="en-US"/>
              <a:t> that are in motion relative to each other. </a:t>
            </a:r>
          </a:p>
        </p:txBody>
      </p:sp>
      <p:pic>
        <p:nvPicPr>
          <p:cNvPr id="27654" name="Picture 6" descr="plate_colour_diagram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1830388"/>
            <a:ext cx="6324600" cy="302260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al design template">
  <a:themeElements>
    <a:clrScheme name="Global design template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 design template">
      <a:majorFont>
        <a:latin typeface="Times New Roman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lobal design template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design template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design templat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design template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design template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design template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design template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design template 8">
        <a:dk1>
          <a:srgbClr val="1B3753"/>
        </a:dk1>
        <a:lt1>
          <a:srgbClr val="FFFFFF"/>
        </a:lt1>
        <a:dk2>
          <a:srgbClr val="009999"/>
        </a:dk2>
        <a:lt2>
          <a:srgbClr val="FFF385"/>
        </a:lt2>
        <a:accent1>
          <a:srgbClr val="9AE6C0"/>
        </a:accent1>
        <a:accent2>
          <a:srgbClr val="0099CC"/>
        </a:accent2>
        <a:accent3>
          <a:srgbClr val="AACACA"/>
        </a:accent3>
        <a:accent4>
          <a:srgbClr val="DADADA"/>
        </a:accent4>
        <a:accent5>
          <a:srgbClr val="CAF0DC"/>
        </a:accent5>
        <a:accent6>
          <a:srgbClr val="008AB9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design template 9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Global design template</Template>
  <TotalTime>744</TotalTime>
  <Words>717</Words>
  <Application>Microsoft Office PowerPoint</Application>
  <PresentationFormat>On-screen Show (4:3)</PresentationFormat>
  <Paragraphs>83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Tahoma</vt:lpstr>
      <vt:lpstr>Times New Roman</vt:lpstr>
      <vt:lpstr>Global design template</vt:lpstr>
      <vt:lpstr>The Earth’s Interior  &amp; Plate Tectonics</vt:lpstr>
      <vt:lpstr>The Earth’s Interior</vt:lpstr>
      <vt:lpstr>The Crust  (mostly silicate-based minerals….Si and O)  “Earth’s Skin”</vt:lpstr>
      <vt:lpstr>The Mantle  (makes up 82% of Earth’s volume) </vt:lpstr>
      <vt:lpstr>The Mantle (cont…)</vt:lpstr>
      <vt:lpstr>The Outer Core</vt:lpstr>
      <vt:lpstr>The Inner Core</vt:lpstr>
      <vt:lpstr>   Under Pressure…</vt:lpstr>
      <vt:lpstr>The Theory of Plate Tectonics</vt:lpstr>
      <vt:lpstr>Origins</vt:lpstr>
      <vt:lpstr>Evidence for Plate Tectonics</vt:lpstr>
      <vt:lpstr>Evidence for the theory (cont…)</vt:lpstr>
      <vt:lpstr>Types of Plate Boundaries </vt:lpstr>
      <vt:lpstr>Divergent Plate Boundaries (constructive margins) </vt:lpstr>
      <vt:lpstr>Divergent Plate Boundaries (cont…)</vt:lpstr>
      <vt:lpstr>Convergent plate boundaries (destructive margins)</vt:lpstr>
      <vt:lpstr>Oceanic-continental convergence </vt:lpstr>
      <vt:lpstr>Oceanic-oceanic convergence </vt:lpstr>
      <vt:lpstr>Continental-continental convergence </vt:lpstr>
      <vt:lpstr>Example of a continental-continental Subduction </vt:lpstr>
      <vt:lpstr>Transform Fault boundaries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Earth’s Interior  &amp; Plate Tectonics</dc:title>
  <dc:creator>Shawn Stewart</dc:creator>
  <cp:lastModifiedBy>Kratz, Paul</cp:lastModifiedBy>
  <cp:revision>42</cp:revision>
  <cp:lastPrinted>2018-01-22T17:38:55Z</cp:lastPrinted>
  <dcterms:created xsi:type="dcterms:W3CDTF">2005-01-06T19:17:01Z</dcterms:created>
  <dcterms:modified xsi:type="dcterms:W3CDTF">2019-01-22T15:15:32Z</dcterms:modified>
</cp:coreProperties>
</file>